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90" r:id="rId4"/>
    <p:sldId id="284" r:id="rId5"/>
    <p:sldId id="282" r:id="rId6"/>
    <p:sldId id="285" r:id="rId7"/>
    <p:sldId id="275" r:id="rId8"/>
    <p:sldId id="291" r:id="rId9"/>
    <p:sldId id="293" r:id="rId10"/>
    <p:sldId id="292" r:id="rId11"/>
    <p:sldId id="294" r:id="rId12"/>
    <p:sldId id="295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/>
    <p:restoredTop sz="94765"/>
  </p:normalViewPr>
  <p:slideViewPr>
    <p:cSldViewPr snapToGrid="0" showGuides="1">
      <p:cViewPr varScale="1">
        <p:scale>
          <a:sx n="108" d="100"/>
          <a:sy n="108" d="100"/>
        </p:scale>
        <p:origin x="2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4:11:58.8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1763 256 24446,'-18'19'0,"3"-5"0,9-9 0,1-4 0,-6 4 0,3-2 64,-11 3-64,11-2 22,-3-2-22,2 1 10,3 0-10,-11 8 0,9-6 33,-6 6-33,-2-8 0,7 0 0,-31 5 0,-9 4 0,7-4-492,-16 4 0,1-2-492,23-7 0,-53 8 0,-5 0 0,52-9 492,-36 4 0,2-2-492,41-4 698,-33 2 0,4 0 1269,39-1 0,-60 5 0,72-5 0,-24 1 0,27-2 0,-3-2-138,27-10-1125,-9 7 280,13-9 0,10 6 0,-21 3 0,40-11 0,-38 14 0,30-12 0,-29 13 0,11-4 0,5 2 0,-17 2 0,27-4 0,-31 2 0,17-1 0,-22-1 0,9 4 0,-3-4 0,0 4 0,9-4 0,-7 4 983,2-2-969,5-2-14,-9 4 0,14-7 0,-14 7 0,9-7 0,-11 6 0,3-3 0,0 0 0,-2 3 0,1-6 0,-28 5 0,14 0-884,-21 0 884,21 3 0,-8 0 0,6 0 0,29-6 0,-7 2 0,25-2 0,26-8-984,-35 8 0,34-7 0,12-6 0,-44 15 492,34-8 0,4-1-492,-22 6 492,46-14 0,0-2-492,-39 10 656,11-2 0,16-4 0,-20 4-656,-28 6 492,49-4 0,-1-2-492,-49 4 492,21 3 0,1 2-187,-22 1 1662,5 3 0,-28 2 0,-13 2-898,-24 7-85,22-2 983,-22 5 0,16-4 0,3-4 0,-25 12-378,23-13-605,-41 20 0,36-17 0,-45 14 0,42-11 0,-30 3 0,-2-1 0,22-2 0,-35 2 0,-23-1 0,16-1-984,17-2 793,-20-3 0,-28 1 0,-3 0 0,25 0 191,-3 6 0,-1-9 0,-26-1 0,0 0 0,25 2 0,0 7 0,13-8 0,-19-2 0,1-1 0,19 1 0,-6 6 0,8-6 0,-13 0 0,19 0 0,23 0 0,-36 0 0,68 0 0,1 0 0,36-11 0,-17 8 0,28-10 0,-17 7 0,-9-1 0,55-2 0,-49 3 0,29 3 0,0 0 0,-27 0-984,61-5 0,-65 6 0,52-11 0,-54 11 0,45-12 0,-50 10 181,48-7 803,-47 7 0,47-7 0,-48 10 983,71-14 0,-63 13-516,47-9-467,-59 10 0,6-2 0,-42 6 0,15 0 0,-24 0 0,13 3 0,15-6 983,-11 3 0,7-3-817,2 0-166,-4 0 983,-17 3 0,-17 0 0,7 0-201,-1 0-1766,18 0 278,15-3-278,-30 3 0,29-3 0,-32 0 0,33 0 1967,-31 0 0,18 0-597,-2 0 597,6 0-252,16-3 252,-5 2 0,-4-7 0,4 4 0,-5-2 0,7 1 0,-1 4 0,-4-4 0,4 2-344,-1-1-639,-4 4 0,5 1 0,-4 4 0,2-2 0,-3 1 0,2 1 0,-19 1 0,15-2 0,-34 7 0,33-10 0,-17 4 0,1 0 0,-2 2 0,-1 0 0,9 1 0,14-5 0,4 3 0,-13 0 0,13-3 0,-10 2 0,10-4 0,34-1 0,-22-1 0,27-1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4:11:58.8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1763 256 24446,'-18'19'0,"3"-5"0,9-9 0,1-4 0,-6 4 0,3-2 64,-11 3-64,11-2 22,-3-2-22,2 1 10,3 0-10,-11 8 0,9-6 33,-6 6-33,-2-8 0,7 0 0,-31 5 0,-9 4 0,7-4-492,-16 4 0,1-2-492,23-7 0,-53 8 0,-5 0 0,52-9 492,-36 4 0,2-2-492,41-4 698,-33 2 0,4 0 1269,39-1 0,-60 5 0,72-5 0,-24 1 0,27-2 0,-3-2-138,27-10-1125,-9 7 280,13-9 0,10 6 0,-21 3 0,40-11 0,-38 14 0,30-12 0,-29 13 0,11-4 0,5 2 0,-17 2 0,27-4 0,-31 2 0,17-1 0,-22-1 0,9 4 0,-3-4 0,0 4 0,9-4 0,-7 4 983,2-2-969,5-2-14,-9 4 0,14-7 0,-14 7 0,9-7 0,-11 6 0,3-3 0,0 0 0,-2 3 0,1-6 0,-28 5 0,14 0-884,-21 0 884,21 3 0,-8 0 0,6 0 0,29-6 0,-7 2 0,25-2 0,26-8-984,-35 8 0,34-7 0,12-6 0,-44 15 492,34-8 0,4-1-492,-22 6 492,46-14 0,0-2-492,-39 10 656,11-2 0,16-4 0,-20 4-656,-28 6 492,49-4 0,-1-2-492,-49 4 492,21 3 0,1 2-187,-22 1 1662,5 3 0,-28 2 0,-13 2-898,-24 7-85,22-2 983,-22 5 0,16-4 0,3-4 0,-25 12-378,23-13-605,-41 20 0,36-17 0,-45 14 0,42-11 0,-30 3 0,-2-1 0,22-2 0,-35 2 0,-23-1 0,16-1-984,17-2 793,-20-3 0,-28 1 0,-3 0 0,25 0 191,-3 6 0,-1-9 0,-26-1 0,0 0 0,25 2 0,0 7 0,13-8 0,-19-2 0,1-1 0,19 1 0,-6 6 0,8-6 0,-13 0 0,19 0 0,23 0 0,-36 0 0,68 0 0,1 0 0,36-11 0,-17 8 0,28-10 0,-17 7 0,-9-1 0,55-2 0,-49 3 0,29 3 0,0 0 0,-27 0-984,61-5 0,-65 6 0,52-11 0,-54 11 0,45-12 0,-50 10 181,48-7 803,-47 7 0,47-7 0,-48 10 983,71-14 0,-63 13-516,47-9-467,-59 10 0,6-2 0,-42 6 0,15 0 0,-24 0 0,13 3 0,15-6 983,-11 3 0,7-3-817,2 0-166,-4 0 983,-17 3 0,-17 0 0,7 0-201,-1 0-1766,18 0 278,15-3-278,-30 3 0,29-3 0,-32 0 0,33 0 1967,-31 0 0,18 0-597,-2 0 597,6 0-252,16-3 252,-5 2 0,-4-7 0,4 4 0,-5-2 0,7 1 0,-1 4 0,-4-4 0,4 2-344,-1-1-639,-4 4 0,5 1 0,-4 4 0,2-2 0,-3 1 0,2 1 0,-19 1 0,15-2 0,-34 7 0,33-10 0,-17 4 0,1 0 0,-2 2 0,-1 0 0,9 1 0,14-5 0,4 3 0,-13 0 0,13-3 0,-10 2 0,10-4 0,34-1 0,-22-1 0,27-1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4:11:58.8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1819 253 24446,'-19'19'0,"4"-5"0,9-9 0,1-4 0,-7 4 0,4-2 64,-12 3-64,13-3 22,-5 0-22,3 0 10,2 0-10,-10 8 0,9-6 33,-6 5-33,-3-7 0,8 1 0,-33 3 0,-8 5 0,7-4-492,-17 4 0,1-2-492,23-7 0,-54 8 0,-4-1 0,52-7 492,-36 2 0,2 0-492,42-5 698,-34 1 0,3 1 1269,42-1 0,-62 5 0,73-5 0,-24 2 0,28-3 0,-4-3-138,29-8-1125,-10 5 280,13-7 0,11 4 0,-21 5 0,40-12 0,-39 14 0,32-12 0,-30 13 0,10-4 0,6 2 0,-18 2 0,29-4 0,-34 2 0,19-1 0,-22-1 0,8 5 0,-2-6 0,-2 6 0,11-6 0,-8 6 983,3-3-969,4-2-14,-9 3 0,15-6 0,-15 8 0,10-8 0,-11 6 0,2-3 0,0 0 0,-2 3 0,2-6 0,-30 5 0,15 0-884,-22 0 884,21 3 0,-7 0 0,6 0 0,29-5 0,-7 1 0,27-2 0,27-9-984,-38 9 0,37-6 0,11-7 0,-45 15 492,35-8 0,4 0-492,-22 4 492,46-13 0,2-1-492,-42 9 656,12-3 0,17-2 0,-22 4-656,-27 4 492,49-3 0,0-1-492,-51 3 492,22 3 0,0 2-187,-21 1 1662,4 3 0,-28 2 0,-15 2-898,-23 7-85,21-2 983,-22 4 0,17-2 0,3-5 0,-26 11-378,23-12-605,-41 21 0,36-19 0,-45 14 0,42-9 0,-31 1 0,-2 1 0,24-3 0,-37 1 0,-24 1 0,17-3-984,17-1 793,-20-3 0,-30 1 0,-1 0 0,24 0 191,-3 5 0,0-7 0,-28-2 0,0 0 0,27 2 0,-1 7 0,14-9 0,-20-1 0,1-1 0,20 2 0,-6 4 0,7-4 0,-12-2 0,19 1 0,23 0 0,-36 0 0,69 0 0,2 0 0,38-11 0,-19 9 0,30-12 0,-19 8 0,-8 0 0,56-3 0,-50 3 0,29 3 0,1 0 0,-29 0-984,64-5 0,-67 6 0,53-11 0,-56 11 0,48-11 0,-53 9 181,50-7 803,-48 7 0,47-7 0,-48 10 983,73-14 0,-66 13-516,49-9-467,-61 10 0,7-2 0,-44 6 0,15 0 0,-23 1 0,11 1 0,17-5 983,-11 3 0,6-3-817,3 0-166,-4 0 983,-19 3 0,-16 0 0,7 0-201,-2 0-1766,19-1 278,16-1-278,-31 2 0,30-3 0,-34 0 0,34 0 1967,-30 0 0,17 0-597,-2 0 597,6 0-252,17-3 252,-5 2 0,-5-7 0,5 4 0,-6-2 0,8 1 0,-1 4 0,-4-4 0,4 2-344,-2-1-639,-2 4 0,3 1 0,-4 4 0,4-1 0,-5-1 0,3 2 0,-21 1 0,18-2 0,-38 6 0,36-8 0,-18 3 0,1 0 0,-2 2 0,-1-1 0,9 2 0,15-5 0,3 3 0,-12 0 0,12-3 0,-9 3 0,10-6 0,35 0 0,-23 0 0,28-3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1C2D-85F7-8D14-9297-1054986D0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B1EC-66A5-8BD4-3203-E7FE8FF61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70893-5DC7-2B69-8D6B-EAE049CD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2DEB9-A019-6783-D3CA-A4D1015F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0294-DF7F-D51C-407C-66A45804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4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0206-C3A1-0D7F-4402-80DF7CEF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AEDE9-1480-33A0-7AE1-E61986655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1569E-0CD9-375A-8554-3A5ADCDB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66CC5-4096-CDEA-59F3-82760006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647C2-C11F-F9D8-9E34-FE6DF8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7B61-4E22-E03A-872D-A88C69494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8D520-8785-42B2-5AF0-2234892CE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FE5D-E997-C0F6-8303-7A62F25B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2D145-5D3F-FBC9-232A-69853BDB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6DC57-4AA0-20CC-59CF-6D97F1ED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2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2247-238D-AAE7-3826-5B2B7383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E60F7-BBDD-F299-7A47-4A7B8DF6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065A7-1AC1-D626-C7E3-67FCD85AF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6CA99-66A6-5DBD-2B87-218AE4EE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4C0A8-BC5A-0019-952D-5833269B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2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52E9-D18A-D410-5B54-FBDC4943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32FDF-B66D-BC59-1494-A0E9FDE3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E2DEF-492A-385B-8096-65E26CD6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4B6F7-52E7-1DD2-E4F4-E0D195CF8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9C89B-1F7C-9435-EE65-D528A845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D384-6DD3-79C2-A80A-6803B7C7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3CBD-B2AD-73DE-E6DA-9368E45B2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1CF4F-0FFF-13E4-E429-6496D2C41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8759E-A70F-F3C5-94D1-F7C2C367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BF5BF-0528-1C2C-CBBE-D28AEE2B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39CE3-FC27-854F-E84D-34F44F7A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4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CA97-4B3A-4F15-BE55-54DA2EAC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2A93E-5FD7-B1E6-CD66-0690392FB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26789-2207-07B0-D4D6-F614A7602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7663A-0A38-C125-C60D-10EE3FF38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782AA-D2AB-1B93-F066-A9241A33F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80B83-2D46-C886-CFCF-4EF228A0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2F448-3836-9D59-E9F1-2936472E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4FA4C-BC06-BD88-CF96-72697DEF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0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5555-B3AC-4F44-A65A-A98C4238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4987D-406A-A61B-AD2E-CF2B3BE8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EA641-0195-36E5-6CD7-605CBC55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1BC8-0298-6C53-EA88-DB66A1BF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DA73B-C488-E380-3252-1B6AD42D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41C68-1641-02AB-2A60-009971C8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9E67E-757A-A1BD-E7BD-D1CF3877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9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CDCC-C694-51E4-6022-F0AFAE03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EE8D-458A-0158-2AFB-C6A4BF62F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EB8C3-B1FB-DF9E-7CF4-E63F8A457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F3C32-767D-A1DF-1AE4-2CB1F6866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D0AAB-F0C3-39F6-5CB1-BB2D1ED6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1875D-688A-2A39-9845-B32BFDCD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592F-2CFD-EBE2-2335-3110CCF45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F216-A9B7-6594-8B4F-23EC84CF5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D8640-A9F1-8727-6687-A20840D70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687D8-9A91-8627-8B5E-BED9BE066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C8DE7-52E4-AB74-5A13-0DCD4229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0704F-328D-445C-8812-0F91DA871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98A90-EC6A-B0FA-1705-AF1CBAA6A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84DBD-EE7E-C509-8BA7-278185883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E7BCF-C326-DBA0-C7F7-59F5695E1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CCBAC6-4881-8040-8870-929372E48A1E}" type="datetimeFigureOut">
              <a:rPr lang="en-US" smtClean="0"/>
              <a:t>10/27/25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0735A-B6E2-BED2-3D67-1507E4CE1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F021A-445D-4F2C-A3C1-CC815BCF1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z-wavealliance.org/" TargetMode="External"/><Relationship Id="rId13" Type="http://schemas.openxmlformats.org/officeDocument/2006/relationships/hyperlink" Target="amazon.com/Raspberry-Model-2019-Quad-Bluetooth/dp/B07TD42S27/ref=sr_1_1?crid=3PZZA0MZ0BEOW&amp;dib=eyJ2IjoiMSJ9.HEqjugt6NtfqFHpStRNSrIhvbDQZqu7RRWhQBresV0hg7OP2s_Tehr2pztd4gDvPZ91XDmfvcGh64wkFhePW5ZazRNc2qCaNnIAKHC5nBw4n4zXhudbEq2c3N3mY9HiuK8P5ryJJpvEPbk7UE3I0LXdnwPuzD_aypE7dSinQh6vx4bIKupILHVAy7Neaq9mFVBJPLya04HofAN3Mrshylbcq5SALcxCzH3vakxQ6p-w.a9qDZCBCustfDHS8L_mJS-htfCmQ9OFpKwW0VKAwrXw&amp;dib_tag=se&amp;keywords=raspberry+pi+4&amp;qid=1761451817&amp;sprefix=rasp%2Caps%2C126&amp;sr=8-1" TargetMode="External"/><Relationship Id="rId3" Type="http://schemas.openxmlformats.org/officeDocument/2006/relationships/hyperlink" Target="https://ieeexplore.ieee.org/Xplore/home.jsp" TargetMode="External"/><Relationship Id="rId7" Type="http://schemas.openxmlformats.org/officeDocument/2006/relationships/hyperlink" Target="https://threadgroup.org/" TargetMode="External"/><Relationship Id="rId12" Type="http://schemas.openxmlformats.org/officeDocument/2006/relationships/hyperlink" Target="https://www.researchgate.net/figure/ESP8266-microcontroller-by-Espressif-has-become-a-platform-of-choice-for-IoT-prototyping_fig4_328062949" TargetMode="External"/><Relationship Id="rId2" Type="http://schemas.openxmlformats.org/officeDocument/2006/relationships/hyperlink" Target="https://todayshomeowner.com/home-finances/guides/smart-home-statisti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sca_esv=e9516683f9cf8572&amp;rlz=1C5CHFA_enUS1003US1003&amp;udm=2&amp;fbs=AIIjpHxU7SXXniUZfeShr2fp4giZ1Y6MJ25_tmWITc7uy4KIeioyp3OhN11EY0n5qfq-zEMZldv_eRjZ2XLYc5GnVnMEIxC4WQfoNDH7FwchyAayyomVtyMIlwCjX48LT0TrXSNU5mLhW4DIlZIt3-gwG8mMeXC-Y0JFzx5GBuU59za0o5XLXRovSVas40d3y4gTUxobLZ8-C-h3aNfCXmcENPvCZqzMdA&amp;q=ZigBee&amp;sa=X&amp;ved=2ahUKEwip4aO6-8CQAxVY6skDHaB-Ef8QtKgLegQIEBAB&amp;biw=1440&amp;bih=737&amp;dpr=2" TargetMode="External"/><Relationship Id="rId11" Type="http://schemas.openxmlformats.org/officeDocument/2006/relationships/hyperlink" Target="https://en.wikipedia.org/wiki/Arduino" TargetMode="External"/><Relationship Id="rId5" Type="http://schemas.openxmlformats.org/officeDocument/2006/relationships/hyperlink" Target="https://www.consumeraffairs.com/homeowners/average-number-of-smart-devices-in-a-home.html" TargetMode="External"/><Relationship Id="rId15" Type="http://schemas.openxmlformats.org/officeDocument/2006/relationships/hyperlink" Target="https://medium.com/@christalluster/punctuation-of-life-question-mark-a452d23d29b3" TargetMode="External"/><Relationship Id="rId10" Type="http://schemas.openxmlformats.org/officeDocument/2006/relationships/hyperlink" Target="https://www.amazon.com/s?k=esp8266&amp;crid=27IFQYNOKDI5T&amp;sprefix=esp8%2Caps%2C142&amp;ref=nb_sb_ss_p13n-expert-pd-ops-ranker_1_4" TargetMode="External"/><Relationship Id="rId4" Type="http://schemas.openxmlformats.org/officeDocument/2006/relationships/hyperlink" Target="https://www.silabs.com/" TargetMode="External"/><Relationship Id="rId9" Type="http://schemas.openxmlformats.org/officeDocument/2006/relationships/hyperlink" Target="https://www.biomaker.org/block-catalogue/2021/12/17/weight-sensor-1kg-hx711" TargetMode="External"/><Relationship Id="rId14" Type="http://schemas.openxmlformats.org/officeDocument/2006/relationships/hyperlink" Target="https://www.amazon.com/Leeleberd-Bedroom-Changing-Control-Bluetooth/dp/B0C2MHG632/ref=sr_1_9?crid=28RBN62I3AU9T&amp;dib=eyJ2IjoiMSJ9.Wd38yhf5XwUrwnCGZ5hNM3_TKiutkl36zmB_sl5jCldb-5RGfDDIqWE-J_IQ5JuYVWy1clEWouz3c6JXW0y13PYBtk1sSoG5D-YrTBVGC1h4knZI3li49AZ3QSQOefU20p8TP74VHUR7vh9bLWs0uSmQAL22KvWgZm6a2xxKpuvjqJ-iXBop_Q0tnQyJUDPAdSJwvdwkTvvrKRYJWfhdpULRVT1ppyYMKnrNN5hjCBr_xhnwiQ-YWwXGf329V_bxun3tvLZbIanYqq82Zas6GauhF9udJ1gbkrJmaeoU3yg.M4ZY_-Iu5rvaOulY0J_NjiGoWfg9QNFjBAY-VIju8KI&amp;dib_tag=se&amp;keywords=led%2Bstrip&amp;qid=1761451858&amp;sprefix=led%2Bstri%2Caps%2C119&amp;sr=8-9&amp;th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703D-7C35-12F8-E2EB-8FB348EB0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Homes</a:t>
            </a:r>
            <a:br>
              <a:rPr lang="en-US" dirty="0"/>
            </a:br>
            <a:r>
              <a:rPr lang="en-US" sz="2400" dirty="0"/>
              <a:t>Comparison of ZigBee, Z-Wave, and Thread for Home Automation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BA92B-107C-B2A9-9E07-A711AFF66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400" dirty="0"/>
              <a:t>Matt Krueger | Topics in Computer Science II: Real-Time Cyber-Physical Systems | Fall 2025</a:t>
            </a:r>
          </a:p>
        </p:txBody>
      </p:sp>
    </p:spTree>
    <p:extLst>
      <p:ext uri="{BB962C8B-B14F-4D97-AF65-F5344CB8AC3E}">
        <p14:creationId xmlns:p14="http://schemas.microsoft.com/office/powerpoint/2010/main" val="982176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A54CE-7B5F-F2AC-409A-B39FC5AB4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D29CDB-6440-7C7C-F7B8-F8D5E1D6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22" y="2453518"/>
            <a:ext cx="5169230" cy="3255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F5A9C-ED0B-A6F2-FC91-770E0111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AF5D-37F7-0153-FC69-0BFC8207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Gather Information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C53F8C-33F6-E52F-29CA-66DC8F62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931" y="5996362"/>
            <a:ext cx="2041236" cy="375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4E36B5-FB10-4D90-D668-A3F3DFA22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59" y="3298114"/>
            <a:ext cx="3790167" cy="3380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11B925-E588-DB13-577A-AB800EB86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273" y="3303548"/>
            <a:ext cx="4631101" cy="3250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85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4E487-9642-85C0-9986-1AF77525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62EE-AB93-C061-29DC-8B0F30DA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9D39-6981-3C1D-A160-3F13AFA7D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3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High-Level Comparison</a:t>
            </a:r>
          </a:p>
          <a:p>
            <a:pPr marL="0" indent="0">
              <a:buNone/>
            </a:pPr>
            <a:r>
              <a:rPr lang="en-US" dirty="0"/>
              <a:t>- Decision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0CDF6-93BB-BC4C-5F6E-E0F6995D0A6E}"/>
              </a:ext>
            </a:extLst>
          </p:cNvPr>
          <p:cNvSpPr txBox="1"/>
          <p:nvPr/>
        </p:nvSpPr>
        <p:spPr>
          <a:xfrm>
            <a:off x="9754389" y="5431045"/>
            <a:ext cx="1774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***metrics are subject to change***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41BE4-9621-6DB0-5DB3-8EB821C24659}"/>
              </a:ext>
            </a:extLst>
          </p:cNvPr>
          <p:cNvSpPr txBox="1"/>
          <p:nvPr/>
        </p:nvSpPr>
        <p:spPr>
          <a:xfrm>
            <a:off x="6225308" y="629731"/>
            <a:ext cx="5460790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Metrics:</a:t>
            </a:r>
          </a:p>
          <a:p>
            <a:pPr lvl="1"/>
            <a:r>
              <a:rPr lang="en-US" sz="3200" dirty="0"/>
              <a:t>- Smart Home Automation?</a:t>
            </a:r>
          </a:p>
          <a:p>
            <a:pPr lvl="1"/>
            <a:r>
              <a:rPr lang="en-US" sz="3200" dirty="0"/>
              <a:t>- Building Automation?</a:t>
            </a:r>
          </a:p>
          <a:p>
            <a:pPr lvl="1"/>
            <a:r>
              <a:rPr lang="en-US" sz="3200" dirty="0"/>
              <a:t>- Real-Time?</a:t>
            </a:r>
          </a:p>
          <a:p>
            <a:pPr lvl="1"/>
            <a:r>
              <a:rPr lang="en-US" sz="3200" dirty="0"/>
              <a:t>- Provides SDK?</a:t>
            </a:r>
          </a:p>
          <a:p>
            <a:pPr lvl="1"/>
            <a:r>
              <a:rPr lang="en-US" sz="3200" dirty="0"/>
              <a:t>- Vendor Specific?</a:t>
            </a:r>
          </a:p>
          <a:p>
            <a:pPr lvl="1"/>
            <a:r>
              <a:rPr lang="en-US" sz="3200" dirty="0"/>
              <a:t>- Device Versatility?</a:t>
            </a:r>
          </a:p>
          <a:p>
            <a:pPr lvl="1"/>
            <a:r>
              <a:rPr lang="en-US" sz="3200" dirty="0"/>
              <a:t>- Cost?</a:t>
            </a:r>
          </a:p>
          <a:p>
            <a:pPr lvl="1"/>
            <a:r>
              <a:rPr lang="en-US" sz="3200" dirty="0"/>
              <a:t>- Security?</a:t>
            </a:r>
          </a:p>
          <a:p>
            <a:pPr lvl="1"/>
            <a:r>
              <a:rPr lang="en-US" sz="3200" dirty="0"/>
              <a:t>- Market Share?</a:t>
            </a:r>
          </a:p>
        </p:txBody>
      </p:sp>
    </p:spTree>
    <p:extLst>
      <p:ext uri="{BB962C8B-B14F-4D97-AF65-F5344CB8AC3E}">
        <p14:creationId xmlns:p14="http://schemas.microsoft.com/office/powerpoint/2010/main" val="177973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2076-8FCD-C604-9B26-A72D86A7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D027-56D3-436F-8D84-662FB157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61F52-1C20-E2FA-F4F0-B0AAC8A3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Present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854E8-E743-851E-67FE-0B5E8C43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63" y="2510198"/>
            <a:ext cx="5301673" cy="298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67A3-4ECC-F887-5AF9-79D1BBBB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157A-0F03-DF2A-4308-DB489D06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Information</a:t>
            </a:r>
          </a:p>
          <a:p>
            <a:pPr lvl="1"/>
            <a:r>
              <a:rPr lang="en-US" dirty="0">
                <a:hlinkClick r:id="rId2"/>
              </a:rPr>
              <a:t>Today’s Homeowner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IEEE Explore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Silicon Labs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Consumer Affairs</a:t>
            </a:r>
            <a:endParaRPr lang="en-US" dirty="0">
              <a:hlinkClick r:id="rId6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Images					</a:t>
            </a:r>
          </a:p>
          <a:p>
            <a:pPr lvl="1"/>
            <a:r>
              <a:rPr lang="en-US" dirty="0">
                <a:hlinkClick r:id="rId6"/>
              </a:rPr>
              <a:t>ZigBee Logo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Thread Logo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Z-Wave Logo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Weight Module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ESP32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Arduino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ESP8266</a:t>
            </a:r>
            <a:endParaRPr lang="en-US" dirty="0"/>
          </a:p>
          <a:p>
            <a:pPr lvl="1"/>
            <a:r>
              <a:rPr lang="en-US" dirty="0">
                <a:hlinkClick r:id="rId13"/>
              </a:rPr>
              <a:t>Raspberry Pi 4</a:t>
            </a:r>
            <a:endParaRPr lang="en-US" dirty="0"/>
          </a:p>
          <a:p>
            <a:pPr lvl="1" algn="just"/>
            <a:r>
              <a:rPr lang="en-US" dirty="0">
                <a:hlinkClick r:id="rId14"/>
              </a:rPr>
              <a:t>LED Strip</a:t>
            </a:r>
            <a:endParaRPr lang="en-US" dirty="0"/>
          </a:p>
          <a:p>
            <a:pPr lvl="1" algn="just"/>
            <a:r>
              <a:rPr lang="en-US" dirty="0">
                <a:hlinkClick r:id="rId15"/>
              </a:rPr>
              <a:t>Question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3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BFEDB-3CA4-0D60-A267-496FD2AB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E78F-C383-B7EE-0671-6A3E4746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b="1" dirty="0"/>
            </a:br>
            <a:r>
              <a:rPr lang="en-US" sz="2800" b="1" dirty="0"/>
              <a:t>Background</a:t>
            </a:r>
            <a:br>
              <a:rPr lang="en-US" sz="2800" b="1" dirty="0"/>
            </a:br>
            <a:r>
              <a:rPr lang="en-US" sz="2800" dirty="0"/>
              <a:t>Growing industry with lots of benefits!</a:t>
            </a:r>
            <a:br>
              <a:rPr lang="en-US" sz="2800" b="1" dirty="0"/>
            </a:b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8AD8CD-2758-20CB-C2C7-EE76EE289EFE}"/>
                  </a:ext>
                </a:extLst>
              </p14:cNvPr>
              <p14:cNvContentPartPr/>
              <p14:nvPr/>
            </p14:nvContentPartPr>
            <p14:xfrm>
              <a:off x="9935268" y="3429000"/>
              <a:ext cx="873720" cy="16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8AD8CD-2758-20CB-C2C7-EE76EE289E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2268" y="3365862"/>
                <a:ext cx="999360" cy="29007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E66DDF9-7925-5F0C-328F-E40B8769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3" y="1930280"/>
            <a:ext cx="5379587" cy="3126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BF0344-41D3-B8E6-632A-3534AF4BE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648" y="5420509"/>
            <a:ext cx="7772400" cy="3516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D41FB-64B5-27F1-BAA7-B4E4652C2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932" y="2053992"/>
            <a:ext cx="5952516" cy="2912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8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CF7B3-928A-8C0D-132A-CCBEC2EFE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BA3E-53D6-751A-ADC5-A846C012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Background</a:t>
            </a:r>
            <a:br>
              <a:rPr lang="en-US" sz="2800" b="1" dirty="0"/>
            </a:br>
            <a:r>
              <a:rPr lang="en-US" sz="2800" dirty="0"/>
              <a:t>Digital == lots of attack vectors!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42B5A4-3AA1-93F2-0BF6-6F235F24E017}"/>
                  </a:ext>
                </a:extLst>
              </p14:cNvPr>
              <p14:cNvContentPartPr/>
              <p14:nvPr/>
            </p14:nvContentPartPr>
            <p14:xfrm>
              <a:off x="9935268" y="3429000"/>
              <a:ext cx="873720" cy="164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42B5A4-3AA1-93F2-0BF6-6F235F24E0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2268" y="3365862"/>
                <a:ext cx="999360" cy="29007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DF83352-144F-0502-B91B-C11B5716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8" y="2258879"/>
            <a:ext cx="5657452" cy="1572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9394F-BE35-6444-2307-7AAE0B0F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162" y="1805669"/>
            <a:ext cx="5192182" cy="34108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6D4DB-4739-EA5D-FBBB-773BA10B8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55" y="4097312"/>
            <a:ext cx="2812273" cy="1866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828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3DFC-949E-AA7B-5573-99FB6817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Motivation</a:t>
            </a:r>
            <a:br>
              <a:rPr lang="en-US" sz="2800" dirty="0"/>
            </a:br>
            <a:r>
              <a:rPr lang="en-US" sz="2800" dirty="0"/>
              <a:t>Personal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CEA69-F13A-B1C0-D130-8C62FCE0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19" y="1928062"/>
            <a:ext cx="2316573" cy="1984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333F01-12CF-9E39-196A-4B1EE8E1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81" y="433625"/>
            <a:ext cx="2091116" cy="1754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EB7BF-CB3F-D117-7171-2EA1B93C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26" y="4448970"/>
            <a:ext cx="1828800" cy="139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EA257-09A7-E8E0-5125-EC4097FBE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381" y="4631003"/>
            <a:ext cx="2206916" cy="220691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DFC3C67-8355-EB0D-639A-ED833C39CED9}"/>
              </a:ext>
            </a:extLst>
          </p:cNvPr>
          <p:cNvGrpSpPr/>
          <p:nvPr/>
        </p:nvGrpSpPr>
        <p:grpSpPr>
          <a:xfrm>
            <a:off x="8074089" y="1876549"/>
            <a:ext cx="2307919" cy="1954966"/>
            <a:chOff x="6898961" y="1975017"/>
            <a:chExt cx="2236675" cy="19753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E92547-B9FA-EB3B-B2CF-7A9F9474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8961" y="1975017"/>
              <a:ext cx="1975355" cy="1975355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C5CD22-667C-812D-72C0-D9A53856E36E}"/>
                    </a:ext>
                  </a:extLst>
                </p14:cNvPr>
                <p14:cNvContentPartPr/>
                <p14:nvPr/>
              </p14:nvContentPartPr>
              <p14:xfrm>
                <a:off x="8261916" y="3757794"/>
                <a:ext cx="873720" cy="164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C5CD22-667C-812D-72C0-D9A53856E3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00853" y="3694460"/>
                  <a:ext cx="995496" cy="29119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A8F7612-C22B-6251-6D64-1E2817385B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1971" y="4585612"/>
            <a:ext cx="1642021" cy="16713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F4D722-D7A5-C44C-F940-9862B942C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9701" y="2637894"/>
            <a:ext cx="2038275" cy="20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3FB8-8185-1453-85AD-A69687B0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Project</a:t>
            </a:r>
            <a:br>
              <a:rPr lang="en-US" sz="2800" dirty="0"/>
            </a:br>
            <a:r>
              <a:rPr lang="en-US" sz="2800" dirty="0"/>
              <a:t>Comparison of ZigBee, Z-Wave, and Thread for Home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026DF-1C6D-602C-DE95-0D51947A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95" y="2395515"/>
            <a:ext cx="1822460" cy="2597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0A356-BB7F-5566-56B4-817CE3A8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09" y="3355848"/>
            <a:ext cx="4242897" cy="780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45F2A-3748-FCE7-520B-FA20EB7CA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270" y="2934761"/>
            <a:ext cx="3036258" cy="13511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76DF35-E296-0542-AF21-F1370D93827C}"/>
              </a:ext>
            </a:extLst>
          </p:cNvPr>
          <p:cNvSpPr txBox="1"/>
          <p:nvPr/>
        </p:nvSpPr>
        <p:spPr>
          <a:xfrm>
            <a:off x="2842463" y="3628384"/>
            <a:ext cx="4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252D3-D7F2-D13C-EE22-968F631EB2B1}"/>
              </a:ext>
            </a:extLst>
          </p:cNvPr>
          <p:cNvSpPr txBox="1"/>
          <p:nvPr/>
        </p:nvSpPr>
        <p:spPr>
          <a:xfrm>
            <a:off x="6836790" y="3628384"/>
            <a:ext cx="47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60247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2EAE-AB31-466B-23BD-4DBF4758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56E8-24CA-2B34-F8C9-7617EAC3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Learn About Industry Leaders</a:t>
            </a:r>
          </a:p>
          <a:p>
            <a:pPr>
              <a:buFontTx/>
              <a:buChar char="-"/>
            </a:pPr>
            <a:r>
              <a:rPr lang="en-US" dirty="0"/>
              <a:t>Architecture</a:t>
            </a:r>
          </a:p>
          <a:p>
            <a:pPr>
              <a:buFontTx/>
              <a:buChar char="-"/>
            </a:pPr>
            <a:r>
              <a:rPr lang="en-US" dirty="0"/>
              <a:t>Applications</a:t>
            </a:r>
          </a:p>
          <a:p>
            <a:pPr>
              <a:buFontTx/>
              <a:buChar char="-"/>
            </a:pPr>
            <a:r>
              <a:rPr lang="en-US" dirty="0"/>
              <a:t>Features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Compare Protocols</a:t>
            </a:r>
          </a:p>
          <a:p>
            <a:pPr>
              <a:buFontTx/>
              <a:buChar char="-"/>
            </a:pPr>
            <a:r>
              <a:rPr lang="en-US" dirty="0"/>
              <a:t>Performance</a:t>
            </a:r>
          </a:p>
          <a:p>
            <a:pPr>
              <a:buFontTx/>
              <a:buChar char="-"/>
            </a:pPr>
            <a:r>
              <a:rPr lang="en-US" dirty="0"/>
              <a:t>Security</a:t>
            </a:r>
          </a:p>
          <a:p>
            <a:pPr>
              <a:buFontTx/>
              <a:buChar char="-"/>
            </a:pPr>
            <a:r>
              <a:rPr lang="en-US" dirty="0"/>
              <a:t>Interoperability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5EB2F-D0D5-49AE-20E0-4A3B6CAA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CFC9-EDA3-0F47-78BE-12BC9D1D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625E-F7C3-C8D4-5782-67EB7C37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Gather Information</a:t>
            </a:r>
          </a:p>
          <a:p>
            <a:pPr marL="514350" indent="-514350">
              <a:buAutoNum type="arabicPeriod"/>
            </a:pPr>
            <a:r>
              <a:rPr lang="en-US" dirty="0"/>
              <a:t>High-Level Comparison</a:t>
            </a:r>
          </a:p>
          <a:p>
            <a:pPr marL="514350" indent="-514350">
              <a:buAutoNum type="arabicPeriod"/>
            </a:pPr>
            <a:r>
              <a:rPr lang="en-US" dirty="0"/>
              <a:t>Present Results </a:t>
            </a:r>
          </a:p>
        </p:txBody>
      </p:sp>
    </p:spTree>
    <p:extLst>
      <p:ext uri="{BB962C8B-B14F-4D97-AF65-F5344CB8AC3E}">
        <p14:creationId xmlns:p14="http://schemas.microsoft.com/office/powerpoint/2010/main" val="152076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339DD-7581-7E56-96AA-FD68C670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9A95-E749-5BA6-25EB-798F404C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1E37-D83A-DEB8-BEA7-34E4D11B6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Gather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52F58-AFC5-178A-2C97-A9C6AC8A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09" y="2442444"/>
            <a:ext cx="4784596" cy="3013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80FDA-5F87-9BD3-20EB-BDEB634B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405" y="3460028"/>
            <a:ext cx="4527973" cy="28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E23541-CF32-9238-76D4-52F0D9743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03" y="3460028"/>
            <a:ext cx="4470414" cy="2815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EF7D4-4DCE-08E9-B6FD-77E6C3132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639" y="5546363"/>
            <a:ext cx="884722" cy="12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F1A6-B3A3-D030-AF6B-D7DF24575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8D9515-7878-F31A-703F-6F084D0B9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176" y="2381568"/>
            <a:ext cx="5259169" cy="3312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80DEE8-557E-BBD7-BAF8-3F84F2BC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37505-882C-957C-CB35-A8A4E2DB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Gather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A52F79-A1F6-910A-5EBA-D57D7320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25" y="5854144"/>
            <a:ext cx="1894204" cy="842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B22CA-C7EB-F2F4-C894-420C1E0CC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8" y="3460028"/>
            <a:ext cx="4484194" cy="28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051CD7-918A-3109-7A11-9D5BD326E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043" y="3508136"/>
            <a:ext cx="4408550" cy="28037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055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182</Words>
  <Application>Microsoft Macintosh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Smart Homes Comparison of ZigBee, Z-Wave, and Thread for Home Automation</vt:lpstr>
      <vt:lpstr> Background Growing industry with lots of benefits! </vt:lpstr>
      <vt:lpstr>Background Digital == lots of attack vectors!</vt:lpstr>
      <vt:lpstr>Motivation Personal Interest</vt:lpstr>
      <vt:lpstr>Project Comparison of ZigBee, Z-Wave, and Thread for Home Automation</vt:lpstr>
      <vt:lpstr>Goals</vt:lpstr>
      <vt:lpstr>Plan</vt:lpstr>
      <vt:lpstr>Plan</vt:lpstr>
      <vt:lpstr>Plan</vt:lpstr>
      <vt:lpstr>Plan</vt:lpstr>
      <vt:lpstr>Plan</vt:lpstr>
      <vt:lpstr>Plan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Krueger</dc:creator>
  <cp:lastModifiedBy>Matt Krueger</cp:lastModifiedBy>
  <cp:revision>2</cp:revision>
  <dcterms:created xsi:type="dcterms:W3CDTF">2025-10-26T02:59:23Z</dcterms:created>
  <dcterms:modified xsi:type="dcterms:W3CDTF">2025-10-27T19:31:36Z</dcterms:modified>
</cp:coreProperties>
</file>